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3"/>
  </p:notesMasterIdLst>
  <p:sldIdLst>
    <p:sldId id="256" r:id="rId2"/>
    <p:sldId id="257" r:id="rId3"/>
    <p:sldId id="258" r:id="rId4"/>
    <p:sldId id="260" r:id="rId5"/>
    <p:sldId id="261" r:id="rId6"/>
    <p:sldId id="263" r:id="rId7"/>
    <p:sldId id="264" r:id="rId8"/>
    <p:sldId id="265" r:id="rId9"/>
    <p:sldId id="262" r:id="rId10"/>
    <p:sldId id="267" r:id="rId11"/>
    <p:sldId id="268" r:id="rId12"/>
    <p:sldId id="270" r:id="rId13"/>
    <p:sldId id="269" r:id="rId14"/>
    <p:sldId id="271" r:id="rId15"/>
    <p:sldId id="272" r:id="rId16"/>
    <p:sldId id="273" r:id="rId17"/>
    <p:sldId id="274" r:id="rId18"/>
    <p:sldId id="275" r:id="rId19"/>
    <p:sldId id="276" r:id="rId20"/>
    <p:sldId id="277" r:id="rId21"/>
    <p:sldId id="259"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11CB3B3-E39A-40D2-81E5-06B3A3E9C3DF}" type="datetimeFigureOut">
              <a:rPr lang="en-US" smtClean="0"/>
              <a:pPr/>
              <a:t>7/10/2013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581B75B-F57A-47E0-AD9B-C2519198EA0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F78F3821-11EC-4924-9454-8F3492F34100}" type="datetime1">
              <a:rPr lang="en-US" smtClean="0"/>
              <a:pPr/>
              <a:t>7/10/2013</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40E4A7E-91D2-4E83-80EB-068601A06BEE}"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240EFBB-EC88-4810-B3A1-0849A14F2E48}" type="datetime1">
              <a:rPr lang="en-US" smtClean="0"/>
              <a:pPr/>
              <a:t>7/10/2013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0E4A7E-91D2-4E83-80EB-068601A06BEE}"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B40E4A7E-91D2-4E83-80EB-068601A06BEE}"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D5B8AD9-4061-4BB6-829B-936E0361845F}" type="datetime1">
              <a:rPr lang="en-US" smtClean="0"/>
              <a:pPr/>
              <a:t>7/10/2013</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EF71A65E-DF68-4120-B116-1F6948EA98E3}" type="datetime1">
              <a:rPr lang="en-US" smtClean="0"/>
              <a:pPr/>
              <a:t>7/10/2013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B40E4A7E-91D2-4E83-80EB-068601A06BEE}"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9C7F182D-09B6-446E-A6EC-1E72001A1087}" type="datetime1">
              <a:rPr lang="en-US" smtClean="0"/>
              <a:pPr/>
              <a:t>7/10/2013</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40E4A7E-91D2-4E83-80EB-068601A06BEE}"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66201F08-DA9F-402B-98DE-6D6FD1E69D97}" type="datetime1">
              <a:rPr lang="en-US" smtClean="0"/>
              <a:pPr/>
              <a:t>7/10/2013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0E4A7E-91D2-4E83-80EB-068601A06BEE}"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5196FD27-3FB6-4C9E-BC84-655A07353D41}" type="datetime1">
              <a:rPr lang="en-US" smtClean="0"/>
              <a:pPr/>
              <a:t>7/10/2013</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B40E4A7E-91D2-4E83-80EB-068601A06BEE}"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F508670-55AA-4C4F-8F71-B4BF752BC351}" type="datetime1">
              <a:rPr lang="en-US" smtClean="0"/>
              <a:pPr/>
              <a:t>7/10/2013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B40E4A7E-91D2-4E83-80EB-068601A06BE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88B60690-1DC6-42A3-976F-E741A248FFF1}" type="datetime1">
              <a:rPr lang="en-US" smtClean="0"/>
              <a:pPr/>
              <a:t>7/10/2013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B40E4A7E-91D2-4E83-80EB-068601A06BE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B40E4A7E-91D2-4E83-80EB-068601A06BEE}"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B8079908-AC88-4479-A3E8-52D806873ED5}" type="datetime1">
              <a:rPr lang="en-US" smtClean="0"/>
              <a:pPr/>
              <a:t>7/10/2013</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B40E4A7E-91D2-4E83-80EB-068601A06BEE}"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A472CF85-0ABF-4020-8919-9E2512B53DA0}" type="datetime1">
              <a:rPr lang="en-US" smtClean="0"/>
              <a:pPr/>
              <a:t>7/10/2013</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8E0CE1F1-AF9C-4941-8900-4EE88AA99380}" type="datetime1">
              <a:rPr lang="en-US" smtClean="0"/>
              <a:pPr/>
              <a:t>7/10/2013</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B40E4A7E-91D2-4E83-80EB-068601A06BEE}"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penta.com.au/keyboard-microsoft-c469_470_1196/microsoft-wired-dsktop-keyboard-and-mouse-600-apb-00018" TargetMode="External"/><Relationship Id="rId2" Type="http://schemas.openxmlformats.org/officeDocument/2006/relationships/hyperlink" Target="http://prepare.icttrends.com/m/gold/textbooks/text-book-for-fundamentals-of-computer/computer-hardware-concept/" TargetMode="External"/><Relationship Id="rId1" Type="http://schemas.openxmlformats.org/officeDocument/2006/relationships/slideLayout" Target="../slideLayouts/slideLayout2.xml"/><Relationship Id="rId4" Type="http://schemas.openxmlformats.org/officeDocument/2006/relationships/hyperlink" Target="http://www.docstoc.com/docs/49015520/Scanner-Parts-Scanner-Specifications---PDF"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Activity 2 :</a:t>
            </a:r>
          </a:p>
          <a:p>
            <a:r>
              <a:rPr lang="en-US" dirty="0" smtClean="0"/>
              <a:t>Understand the working of different input/output hardware devices</a:t>
            </a:r>
          </a:p>
          <a:p>
            <a:endParaRPr lang="en-US" dirty="0"/>
          </a:p>
        </p:txBody>
      </p:sp>
      <p:sp>
        <p:nvSpPr>
          <p:cNvPr id="2" name="Title 1"/>
          <p:cNvSpPr>
            <a:spLocks noGrp="1"/>
          </p:cNvSpPr>
          <p:nvPr>
            <p:ph type="ctrTitle"/>
          </p:nvPr>
        </p:nvSpPr>
        <p:spPr>
          <a:xfrm>
            <a:off x="685800" y="381000"/>
            <a:ext cx="8153400" cy="1752600"/>
          </a:xfrm>
        </p:spPr>
        <p:txBody>
          <a:bodyPr>
            <a:normAutofit/>
          </a:bodyPr>
          <a:lstStyle/>
          <a:p>
            <a:r>
              <a:rPr lang="en-US" sz="2200" b="1" dirty="0" smtClean="0"/>
              <a:t>BRIDGE COURSE</a:t>
            </a:r>
            <a:br>
              <a:rPr lang="en-US" sz="2200" b="1" dirty="0" smtClean="0"/>
            </a:br>
            <a:r>
              <a:rPr lang="en-US" sz="2200" b="1" dirty="0" smtClean="0"/>
              <a:t>of</a:t>
            </a:r>
            <a:br>
              <a:rPr lang="en-US" sz="2200" b="1" dirty="0" smtClean="0"/>
            </a:br>
            <a:r>
              <a:rPr lang="en-US" sz="2700" dirty="0" smtClean="0"/>
              <a:t>INFORMATION &amp; COMMUNICATION  TECHNOLOGY</a:t>
            </a:r>
            <a:endParaRPr lang="en-US" sz="4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Scanner</a:t>
            </a:r>
            <a:endParaRPr lang="en-US" dirty="0"/>
          </a:p>
        </p:txBody>
      </p:sp>
      <p:sp>
        <p:nvSpPr>
          <p:cNvPr id="3" name="Slide Number Placeholder 2"/>
          <p:cNvSpPr>
            <a:spLocks noGrp="1"/>
          </p:cNvSpPr>
          <p:nvPr>
            <p:ph type="sldNum" sz="quarter" idx="12"/>
          </p:nvPr>
        </p:nvSpPr>
        <p:spPr/>
        <p:txBody>
          <a:bodyPr/>
          <a:lstStyle/>
          <a:p>
            <a:fld id="{B40E4A7E-91D2-4E83-80EB-068601A06BEE}" type="slidenum">
              <a:rPr lang="en-US" smtClean="0"/>
              <a:pPr/>
              <a:t>10</a:t>
            </a:fld>
            <a:endParaRPr lang="en-US"/>
          </a:p>
        </p:txBody>
      </p:sp>
      <p:sp>
        <p:nvSpPr>
          <p:cNvPr id="4" name="Content Placeholder 3"/>
          <p:cNvSpPr>
            <a:spLocks noGrp="1"/>
          </p:cNvSpPr>
          <p:nvPr>
            <p:ph sz="quarter" idx="1"/>
          </p:nvPr>
        </p:nvSpPr>
        <p:spPr/>
        <p:txBody>
          <a:bodyPr/>
          <a:lstStyle/>
          <a:p>
            <a:pPr algn="just"/>
            <a:r>
              <a:rPr lang="en-US" dirty="0" smtClean="0"/>
              <a:t>A scanner is a device that captures images from photographic prints, posters, magazine pages, and similar sources for computer editing and display.</a:t>
            </a:r>
          </a:p>
          <a:p>
            <a:pPr algn="just"/>
            <a:r>
              <a:rPr lang="en-US" dirty="0" smtClean="0"/>
              <a:t>Scanners come in </a:t>
            </a:r>
            <a:r>
              <a:rPr lang="en-US" b="1" dirty="0" smtClean="0"/>
              <a:t>hand-held, feed-in, and flatbed types</a:t>
            </a:r>
            <a:r>
              <a:rPr lang="en-US" dirty="0" smtClean="0"/>
              <a:t> and for scanning black-and-white only, or color.</a:t>
            </a:r>
          </a:p>
          <a:p>
            <a:endParaRPr lang="en-US" dirty="0"/>
          </a:p>
        </p:txBody>
      </p:sp>
      <p:pic>
        <p:nvPicPr>
          <p:cNvPr id="7171" name="Picture 3" descr="C:\Users\acer\Desktop\scanner.jpg"/>
          <p:cNvPicPr>
            <a:picLocks noChangeAspect="1" noChangeArrowheads="1"/>
          </p:cNvPicPr>
          <p:nvPr/>
        </p:nvPicPr>
        <p:blipFill>
          <a:blip r:embed="rId2"/>
          <a:srcRect/>
          <a:stretch>
            <a:fillRect/>
          </a:stretch>
        </p:blipFill>
        <p:spPr bwMode="auto">
          <a:xfrm>
            <a:off x="2895600" y="4343400"/>
            <a:ext cx="3200400" cy="1752600"/>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Parts Of Scanner</a:t>
            </a:r>
            <a:endParaRPr lang="en-US" dirty="0"/>
          </a:p>
        </p:txBody>
      </p:sp>
      <p:sp>
        <p:nvSpPr>
          <p:cNvPr id="3" name="Slide Number Placeholder 2"/>
          <p:cNvSpPr>
            <a:spLocks noGrp="1"/>
          </p:cNvSpPr>
          <p:nvPr>
            <p:ph type="sldNum" sz="quarter" idx="12"/>
          </p:nvPr>
        </p:nvSpPr>
        <p:spPr/>
        <p:txBody>
          <a:bodyPr/>
          <a:lstStyle/>
          <a:p>
            <a:fld id="{B40E4A7E-91D2-4E83-80EB-068601A06BEE}" type="slidenum">
              <a:rPr lang="en-US" smtClean="0"/>
              <a:pPr/>
              <a:t>11</a:t>
            </a:fld>
            <a:endParaRPr lang="en-US"/>
          </a:p>
        </p:txBody>
      </p:sp>
      <p:pic>
        <p:nvPicPr>
          <p:cNvPr id="8195" name="Picture 3" descr="C:\Users\acer\Desktop\scanner parts.png"/>
          <p:cNvPicPr>
            <a:picLocks noGrp="1" noChangeAspect="1" noChangeArrowheads="1"/>
          </p:cNvPicPr>
          <p:nvPr>
            <p:ph sz="quarter" idx="1"/>
          </p:nvPr>
        </p:nvPicPr>
        <p:blipFill>
          <a:blip r:embed="rId2"/>
          <a:srcRect/>
          <a:stretch>
            <a:fillRect/>
          </a:stretch>
        </p:blipFill>
        <p:spPr bwMode="auto">
          <a:xfrm>
            <a:off x="304800" y="1527174"/>
            <a:ext cx="8610600" cy="4797425"/>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OUTPUT DEVICES</a:t>
            </a:r>
            <a:endParaRPr lang="en-US" dirty="0"/>
          </a:p>
        </p:txBody>
      </p:sp>
      <p:sp>
        <p:nvSpPr>
          <p:cNvPr id="3" name="Content Placeholder 2"/>
          <p:cNvSpPr>
            <a:spLocks noGrp="1"/>
          </p:cNvSpPr>
          <p:nvPr>
            <p:ph sz="quarter" idx="1"/>
          </p:nvPr>
        </p:nvSpPr>
        <p:spPr/>
        <p:txBody>
          <a:bodyPr>
            <a:normAutofit/>
          </a:bodyPr>
          <a:lstStyle/>
          <a:p>
            <a:pPr>
              <a:buNone/>
            </a:pPr>
            <a:r>
              <a:rPr lang="en-US" sz="3200" dirty="0" smtClean="0"/>
              <a:t>What is an OUTPUT DEVICE ?</a:t>
            </a:r>
          </a:p>
          <a:p>
            <a:pPr algn="just">
              <a:buFont typeface="Wingdings" pitchFamily="2" charset="2"/>
              <a:buChar char="Ø"/>
            </a:pPr>
            <a:r>
              <a:rPr lang="en-US" dirty="0" smtClean="0"/>
              <a:t>The information we get from the  computer is known as output.</a:t>
            </a:r>
          </a:p>
          <a:p>
            <a:pPr algn="just">
              <a:buFont typeface="Wingdings" pitchFamily="2" charset="2"/>
              <a:buChar char="Ø"/>
            </a:pPr>
            <a:r>
              <a:rPr lang="en-US" dirty="0" smtClean="0"/>
              <a:t>Output devices return processed data that is information, back to the user. </a:t>
            </a:r>
          </a:p>
          <a:p>
            <a:pPr algn="just">
              <a:buFont typeface="Wingdings" pitchFamily="2" charset="2"/>
              <a:buChar char="Ø"/>
            </a:pPr>
            <a:r>
              <a:rPr lang="en-US" dirty="0" smtClean="0"/>
              <a:t>An output device is any peripheral device that converts machine-readable information into people-readable form such as a monitor, printer, plotter and voice output device.</a:t>
            </a:r>
            <a:endParaRPr lang="en-US" dirty="0"/>
          </a:p>
        </p:txBody>
      </p:sp>
      <p:sp>
        <p:nvSpPr>
          <p:cNvPr id="4" name="Slide Number Placeholder 3"/>
          <p:cNvSpPr>
            <a:spLocks noGrp="1"/>
          </p:cNvSpPr>
          <p:nvPr>
            <p:ph type="sldNum" sz="quarter" idx="12"/>
          </p:nvPr>
        </p:nvSpPr>
        <p:spPr/>
        <p:txBody>
          <a:bodyPr/>
          <a:lstStyle/>
          <a:p>
            <a:fld id="{B40E4A7E-91D2-4E83-80EB-068601A06BEE}" type="slidenum">
              <a:rPr lang="en-US" smtClean="0"/>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Some Output Devices:</a:t>
            </a:r>
            <a:endParaRPr lang="en-US" dirty="0"/>
          </a:p>
        </p:txBody>
      </p:sp>
      <p:sp>
        <p:nvSpPr>
          <p:cNvPr id="3" name="Slide Number Placeholder 2"/>
          <p:cNvSpPr>
            <a:spLocks noGrp="1"/>
          </p:cNvSpPr>
          <p:nvPr>
            <p:ph type="sldNum" sz="quarter" idx="12"/>
          </p:nvPr>
        </p:nvSpPr>
        <p:spPr/>
        <p:txBody>
          <a:bodyPr/>
          <a:lstStyle/>
          <a:p>
            <a:fld id="{B40E4A7E-91D2-4E83-80EB-068601A06BEE}" type="slidenum">
              <a:rPr lang="en-US" smtClean="0"/>
              <a:pPr/>
              <a:t>13</a:t>
            </a:fld>
            <a:endParaRPr lang="en-US"/>
          </a:p>
        </p:txBody>
      </p:sp>
      <p:pic>
        <p:nvPicPr>
          <p:cNvPr id="9218" name="Picture 2" descr="C:\Users\acer\Desktop\output-unit-device.jpg"/>
          <p:cNvPicPr>
            <a:picLocks noGrp="1" noChangeAspect="1" noChangeArrowheads="1"/>
          </p:cNvPicPr>
          <p:nvPr>
            <p:ph sz="quarter" idx="1"/>
          </p:nvPr>
        </p:nvPicPr>
        <p:blipFill>
          <a:blip r:embed="rId2"/>
          <a:srcRect/>
          <a:stretch>
            <a:fillRect/>
          </a:stretch>
        </p:blipFill>
        <p:spPr bwMode="auto">
          <a:xfrm>
            <a:off x="990600" y="1752600"/>
            <a:ext cx="7467600" cy="4648199"/>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Monitor</a:t>
            </a:r>
            <a:endParaRPr lang="en-US" dirty="0"/>
          </a:p>
        </p:txBody>
      </p:sp>
      <p:sp>
        <p:nvSpPr>
          <p:cNvPr id="3" name="Slide Number Placeholder 2"/>
          <p:cNvSpPr>
            <a:spLocks noGrp="1"/>
          </p:cNvSpPr>
          <p:nvPr>
            <p:ph type="sldNum" sz="quarter" idx="12"/>
          </p:nvPr>
        </p:nvSpPr>
        <p:spPr/>
        <p:txBody>
          <a:bodyPr/>
          <a:lstStyle/>
          <a:p>
            <a:fld id="{B40E4A7E-91D2-4E83-80EB-068601A06BEE}" type="slidenum">
              <a:rPr lang="en-US" smtClean="0"/>
              <a:pPr/>
              <a:t>14</a:t>
            </a:fld>
            <a:endParaRPr lang="en-US"/>
          </a:p>
        </p:txBody>
      </p:sp>
      <p:sp>
        <p:nvSpPr>
          <p:cNvPr id="4" name="Content Placeholder 3"/>
          <p:cNvSpPr>
            <a:spLocks noGrp="1"/>
          </p:cNvSpPr>
          <p:nvPr>
            <p:ph sz="quarter" idx="1"/>
          </p:nvPr>
        </p:nvSpPr>
        <p:spPr/>
        <p:txBody>
          <a:bodyPr/>
          <a:lstStyle/>
          <a:p>
            <a:pPr algn="just"/>
            <a:r>
              <a:rPr lang="en-US" dirty="0" smtClean="0"/>
              <a:t>The Monitor is one of the most important output devices, it is used to  display text and pictures. The monitor is also known as the Visual Display Unit(VDU).</a:t>
            </a:r>
          </a:p>
          <a:p>
            <a:pPr algn="just"/>
            <a:r>
              <a:rPr lang="en-US" dirty="0" smtClean="0"/>
              <a:t>Two basic types of monitors are used with microcomputers, which are as follows:</a:t>
            </a:r>
          </a:p>
          <a:p>
            <a:pPr algn="just">
              <a:buNone/>
            </a:pPr>
            <a:r>
              <a:rPr lang="en-US" dirty="0" smtClean="0"/>
              <a:t>   1. CRT(Cathode Ray Tube)</a:t>
            </a:r>
          </a:p>
          <a:p>
            <a:pPr algn="just">
              <a:buNone/>
            </a:pPr>
            <a:r>
              <a:rPr lang="en-US" dirty="0" smtClean="0"/>
              <a:t>   2. Liquid-Crystal Displays(LCDs)</a:t>
            </a:r>
          </a:p>
          <a:p>
            <a:pPr algn="just">
              <a:buNone/>
            </a:pP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Monitor</a:t>
            </a:r>
            <a:endParaRPr lang="en-US" dirty="0"/>
          </a:p>
        </p:txBody>
      </p:sp>
      <p:sp>
        <p:nvSpPr>
          <p:cNvPr id="3" name="Slide Number Placeholder 2"/>
          <p:cNvSpPr>
            <a:spLocks noGrp="1"/>
          </p:cNvSpPr>
          <p:nvPr>
            <p:ph type="sldNum" sz="quarter" idx="12"/>
          </p:nvPr>
        </p:nvSpPr>
        <p:spPr/>
        <p:txBody>
          <a:bodyPr/>
          <a:lstStyle/>
          <a:p>
            <a:fld id="{B40E4A7E-91D2-4E83-80EB-068601A06BEE}" type="slidenum">
              <a:rPr lang="en-US" smtClean="0"/>
              <a:pPr/>
              <a:t>15</a:t>
            </a:fld>
            <a:endParaRPr lang="en-US"/>
          </a:p>
        </p:txBody>
      </p:sp>
      <p:pic>
        <p:nvPicPr>
          <p:cNvPr id="10244" name="Picture 4" descr="C:\Users\acer\Desktop\crt-monitor.jpg"/>
          <p:cNvPicPr>
            <a:picLocks noChangeAspect="1" noChangeArrowheads="1"/>
          </p:cNvPicPr>
          <p:nvPr/>
        </p:nvPicPr>
        <p:blipFill>
          <a:blip r:embed="rId2"/>
          <a:srcRect/>
          <a:stretch>
            <a:fillRect/>
          </a:stretch>
        </p:blipFill>
        <p:spPr bwMode="auto">
          <a:xfrm>
            <a:off x="990600" y="2362200"/>
            <a:ext cx="3276600" cy="3048000"/>
          </a:xfrm>
          <a:prstGeom prst="rect">
            <a:avLst/>
          </a:prstGeom>
          <a:noFill/>
        </p:spPr>
      </p:pic>
      <p:pic>
        <p:nvPicPr>
          <p:cNvPr id="10245" name="Picture 5" descr="C:\Users\acer\Desktop\Flat-panel-display-lcd-monitor.jpg"/>
          <p:cNvPicPr>
            <a:picLocks noGrp="1" noChangeAspect="1" noChangeArrowheads="1"/>
          </p:cNvPicPr>
          <p:nvPr>
            <p:ph sz="quarter" idx="1"/>
          </p:nvPr>
        </p:nvPicPr>
        <p:blipFill>
          <a:blip r:embed="rId3"/>
          <a:srcRect/>
          <a:stretch>
            <a:fillRect/>
          </a:stretch>
        </p:blipFill>
        <p:spPr bwMode="auto">
          <a:xfrm>
            <a:off x="5334000" y="2438400"/>
            <a:ext cx="2590800" cy="2895600"/>
          </a:xfrm>
          <a:prstGeom prst="rect">
            <a:avLst/>
          </a:prstGeom>
          <a:noFill/>
        </p:spPr>
      </p:pic>
      <p:sp>
        <p:nvSpPr>
          <p:cNvPr id="9" name="TextBox 8"/>
          <p:cNvSpPr txBox="1"/>
          <p:nvPr/>
        </p:nvSpPr>
        <p:spPr>
          <a:xfrm>
            <a:off x="1295400" y="5715000"/>
            <a:ext cx="2895600" cy="369332"/>
          </a:xfrm>
          <a:prstGeom prst="rect">
            <a:avLst/>
          </a:prstGeom>
          <a:noFill/>
        </p:spPr>
        <p:txBody>
          <a:bodyPr wrap="square" rtlCol="0">
            <a:spAutoFit/>
          </a:bodyPr>
          <a:lstStyle/>
          <a:p>
            <a:r>
              <a:rPr lang="en-US" dirty="0" smtClean="0"/>
              <a:t>Cathode Ray Tube(CRT)</a:t>
            </a:r>
            <a:endParaRPr lang="en-US" dirty="0"/>
          </a:p>
        </p:txBody>
      </p:sp>
      <p:sp>
        <p:nvSpPr>
          <p:cNvPr id="11" name="TextBox 10"/>
          <p:cNvSpPr txBox="1"/>
          <p:nvPr/>
        </p:nvSpPr>
        <p:spPr>
          <a:xfrm>
            <a:off x="5257800" y="5867400"/>
            <a:ext cx="4343400" cy="369332"/>
          </a:xfrm>
          <a:prstGeom prst="rect">
            <a:avLst/>
          </a:prstGeom>
          <a:noFill/>
        </p:spPr>
        <p:txBody>
          <a:bodyPr wrap="square" rtlCol="0">
            <a:spAutoFit/>
          </a:bodyPr>
          <a:lstStyle/>
          <a:p>
            <a:r>
              <a:rPr lang="en-US" dirty="0" smtClean="0"/>
              <a:t>Liquid-Crystal Display(LCD)</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Printer</a:t>
            </a:r>
            <a:endParaRPr lang="en-US" dirty="0"/>
          </a:p>
        </p:txBody>
      </p:sp>
      <p:sp>
        <p:nvSpPr>
          <p:cNvPr id="3" name="Slide Number Placeholder 2"/>
          <p:cNvSpPr>
            <a:spLocks noGrp="1"/>
          </p:cNvSpPr>
          <p:nvPr>
            <p:ph type="sldNum" sz="quarter" idx="12"/>
          </p:nvPr>
        </p:nvSpPr>
        <p:spPr/>
        <p:txBody>
          <a:bodyPr/>
          <a:lstStyle/>
          <a:p>
            <a:fld id="{B40E4A7E-91D2-4E83-80EB-068601A06BEE}" type="slidenum">
              <a:rPr lang="en-US" smtClean="0"/>
              <a:pPr/>
              <a:t>16</a:t>
            </a:fld>
            <a:endParaRPr lang="en-US"/>
          </a:p>
        </p:txBody>
      </p:sp>
      <p:sp>
        <p:nvSpPr>
          <p:cNvPr id="4" name="Content Placeholder 3"/>
          <p:cNvSpPr>
            <a:spLocks noGrp="1"/>
          </p:cNvSpPr>
          <p:nvPr>
            <p:ph sz="quarter" idx="1"/>
          </p:nvPr>
        </p:nvSpPr>
        <p:spPr/>
        <p:txBody>
          <a:bodyPr>
            <a:normAutofit lnSpcReduction="10000"/>
          </a:bodyPr>
          <a:lstStyle/>
          <a:p>
            <a:pPr algn="just"/>
            <a:r>
              <a:rPr lang="en-US" dirty="0" smtClean="0"/>
              <a:t>A printer is an output device that produces a </a:t>
            </a:r>
            <a:r>
              <a:rPr lang="en-US" i="1" dirty="0" smtClean="0"/>
              <a:t>hard copy</a:t>
            </a:r>
            <a:r>
              <a:rPr lang="en-US" dirty="0" smtClean="0"/>
              <a:t> of data on to a paper. The resolution of printer output is expressed as DPI (</a:t>
            </a:r>
            <a:r>
              <a:rPr lang="en-US" i="1" dirty="0" smtClean="0"/>
              <a:t>Dots per inch</a:t>
            </a:r>
            <a:r>
              <a:rPr lang="en-US" dirty="0" smtClean="0"/>
              <a:t>).</a:t>
            </a:r>
          </a:p>
          <a:p>
            <a:pPr algn="just"/>
            <a:r>
              <a:rPr lang="en-US" dirty="0" smtClean="0"/>
              <a:t>Some printers offer special features such as colored and large page formats. Some of the most commonly used printers are:</a:t>
            </a:r>
          </a:p>
          <a:p>
            <a:pPr algn="just">
              <a:buNone/>
            </a:pPr>
            <a:r>
              <a:rPr lang="en-US" dirty="0" smtClean="0"/>
              <a:t>    1. Laser Printer </a:t>
            </a:r>
          </a:p>
          <a:p>
            <a:pPr algn="just">
              <a:buNone/>
            </a:pPr>
            <a:r>
              <a:rPr lang="en-US" dirty="0" smtClean="0"/>
              <a:t>    2. Ink Jet Printer</a:t>
            </a:r>
          </a:p>
          <a:p>
            <a:pPr algn="just">
              <a:buNone/>
            </a:pPr>
            <a:r>
              <a:rPr lang="en-US" dirty="0" smtClean="0"/>
              <a:t>    3. Dot Matrix Printer</a:t>
            </a:r>
          </a:p>
          <a:p>
            <a:pPr algn="just">
              <a:buNone/>
            </a:pPr>
            <a:r>
              <a:rPr lang="en-US" dirty="0" smtClean="0"/>
              <a:t>    4. Line Printer</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Laser Printer</a:t>
            </a:r>
            <a:endParaRPr lang="en-US" dirty="0"/>
          </a:p>
        </p:txBody>
      </p:sp>
      <p:sp>
        <p:nvSpPr>
          <p:cNvPr id="3" name="Slide Number Placeholder 2"/>
          <p:cNvSpPr>
            <a:spLocks noGrp="1"/>
          </p:cNvSpPr>
          <p:nvPr>
            <p:ph type="sldNum" sz="quarter" idx="12"/>
          </p:nvPr>
        </p:nvSpPr>
        <p:spPr/>
        <p:txBody>
          <a:bodyPr/>
          <a:lstStyle/>
          <a:p>
            <a:fld id="{B40E4A7E-91D2-4E83-80EB-068601A06BEE}" type="slidenum">
              <a:rPr lang="en-US" smtClean="0"/>
              <a:pPr/>
              <a:t>17</a:t>
            </a:fld>
            <a:endParaRPr lang="en-US"/>
          </a:p>
        </p:txBody>
      </p:sp>
      <p:sp>
        <p:nvSpPr>
          <p:cNvPr id="4" name="Content Placeholder 3"/>
          <p:cNvSpPr>
            <a:spLocks noGrp="1"/>
          </p:cNvSpPr>
          <p:nvPr>
            <p:ph sz="quarter" idx="1"/>
          </p:nvPr>
        </p:nvSpPr>
        <p:spPr/>
        <p:txBody>
          <a:bodyPr>
            <a:normAutofit/>
          </a:bodyPr>
          <a:lstStyle/>
          <a:p>
            <a:pPr algn="just"/>
            <a:r>
              <a:rPr lang="en-US" sz="2400" dirty="0" smtClean="0"/>
              <a:t>A laser printer produces high quality print that one normally finds in publishing. It is extremely fast and quiet.</a:t>
            </a:r>
          </a:p>
          <a:p>
            <a:pPr algn="just"/>
            <a:r>
              <a:rPr lang="en-US" sz="2400" dirty="0" smtClean="0"/>
              <a:t>The fastest laser printer can print up to 200 pages per minute in monochrome (black and white) and up to 100 pages per minute in color.</a:t>
            </a:r>
            <a:endParaRPr lang="en-US" sz="2400" dirty="0"/>
          </a:p>
        </p:txBody>
      </p:sp>
      <p:pic>
        <p:nvPicPr>
          <p:cNvPr id="8" name="Picture 7" descr="Sharp-Laser-Printer1.jpg"/>
          <p:cNvPicPr>
            <a:picLocks noChangeAspect="1"/>
          </p:cNvPicPr>
          <p:nvPr/>
        </p:nvPicPr>
        <p:blipFill>
          <a:blip r:embed="rId2"/>
          <a:stretch>
            <a:fillRect/>
          </a:stretch>
        </p:blipFill>
        <p:spPr>
          <a:xfrm>
            <a:off x="1981200" y="3505200"/>
            <a:ext cx="5486400" cy="2895600"/>
          </a:xfrm>
          <a:prstGeom prst="rect">
            <a:avLst/>
          </a:prstGeom>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Ink Jet Printer</a:t>
            </a:r>
            <a:endParaRPr lang="en-US" dirty="0"/>
          </a:p>
        </p:txBody>
      </p:sp>
      <p:sp>
        <p:nvSpPr>
          <p:cNvPr id="3" name="Slide Number Placeholder 2"/>
          <p:cNvSpPr>
            <a:spLocks noGrp="1"/>
          </p:cNvSpPr>
          <p:nvPr>
            <p:ph type="sldNum" sz="quarter" idx="12"/>
          </p:nvPr>
        </p:nvSpPr>
        <p:spPr/>
        <p:txBody>
          <a:bodyPr/>
          <a:lstStyle/>
          <a:p>
            <a:fld id="{B40E4A7E-91D2-4E83-80EB-068601A06BEE}" type="slidenum">
              <a:rPr lang="en-US" smtClean="0"/>
              <a:pPr/>
              <a:t>18</a:t>
            </a:fld>
            <a:endParaRPr lang="en-US"/>
          </a:p>
        </p:txBody>
      </p:sp>
      <p:sp>
        <p:nvSpPr>
          <p:cNvPr id="4" name="Content Placeholder 3"/>
          <p:cNvSpPr>
            <a:spLocks noGrp="1"/>
          </p:cNvSpPr>
          <p:nvPr>
            <p:ph sz="quarter" idx="1"/>
          </p:nvPr>
        </p:nvSpPr>
        <p:spPr/>
        <p:txBody>
          <a:bodyPr/>
          <a:lstStyle/>
          <a:p>
            <a:pPr algn="just"/>
            <a:r>
              <a:rPr lang="en-US" dirty="0" smtClean="0"/>
              <a:t>An ink-jet printer creates an image directly on paper by spraying ink through as many as 64 tiny nozzles.</a:t>
            </a:r>
          </a:p>
          <a:p>
            <a:pPr algn="just"/>
            <a:r>
              <a:rPr lang="en-US" dirty="0" smtClean="0"/>
              <a:t>Ink-jet printer is more expensive than a dot-matrix printer, but costs only half as much as a laser printer.</a:t>
            </a:r>
            <a:endParaRPr lang="en-US" dirty="0"/>
          </a:p>
        </p:txBody>
      </p:sp>
      <p:pic>
        <p:nvPicPr>
          <p:cNvPr id="5" name="Picture 4" descr="inkjet-printers.jpg"/>
          <p:cNvPicPr>
            <a:picLocks noChangeAspect="1"/>
          </p:cNvPicPr>
          <p:nvPr/>
        </p:nvPicPr>
        <p:blipFill>
          <a:blip r:embed="rId2"/>
          <a:stretch>
            <a:fillRect/>
          </a:stretch>
        </p:blipFill>
        <p:spPr>
          <a:xfrm>
            <a:off x="2209800" y="3429000"/>
            <a:ext cx="4876800" cy="2971800"/>
          </a:xfrm>
          <a:prstGeom prst="rect">
            <a:avLst/>
          </a:prstGeom>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Dot Matrix Printer</a:t>
            </a:r>
            <a:endParaRPr lang="en-US" dirty="0"/>
          </a:p>
        </p:txBody>
      </p:sp>
      <p:sp>
        <p:nvSpPr>
          <p:cNvPr id="3" name="Slide Number Placeholder 2"/>
          <p:cNvSpPr>
            <a:spLocks noGrp="1"/>
          </p:cNvSpPr>
          <p:nvPr>
            <p:ph type="sldNum" sz="quarter" idx="12"/>
          </p:nvPr>
        </p:nvSpPr>
        <p:spPr/>
        <p:txBody>
          <a:bodyPr/>
          <a:lstStyle/>
          <a:p>
            <a:fld id="{B40E4A7E-91D2-4E83-80EB-068601A06BEE}" type="slidenum">
              <a:rPr lang="en-US" smtClean="0"/>
              <a:pPr/>
              <a:t>19</a:t>
            </a:fld>
            <a:endParaRPr lang="en-US"/>
          </a:p>
        </p:txBody>
      </p:sp>
      <p:sp>
        <p:nvSpPr>
          <p:cNvPr id="4" name="Content Placeholder 3"/>
          <p:cNvSpPr>
            <a:spLocks noGrp="1"/>
          </p:cNvSpPr>
          <p:nvPr>
            <p:ph sz="quarter" idx="1"/>
          </p:nvPr>
        </p:nvSpPr>
        <p:spPr/>
        <p:txBody>
          <a:bodyPr>
            <a:normAutofit/>
          </a:bodyPr>
          <a:lstStyle/>
          <a:p>
            <a:pPr algn="just"/>
            <a:r>
              <a:rPr lang="en-US" sz="2400" dirty="0" smtClean="0"/>
              <a:t>The dot matrix printer was very popular at one point of time. It is a very versatile and inexpensive output device. </a:t>
            </a:r>
          </a:p>
          <a:p>
            <a:pPr algn="just"/>
            <a:r>
              <a:rPr lang="en-US" sz="2400" dirty="0" smtClean="0"/>
              <a:t>In dot matrix printer the print head physically "hits" the paper through the ribbon and produces text (or images) by combinations of dots; hence the name dot matrix printer.</a:t>
            </a:r>
          </a:p>
          <a:p>
            <a:pPr algn="just"/>
            <a:r>
              <a:rPr lang="en-US" sz="2400" dirty="0" smtClean="0"/>
              <a:t> Its speed is measured in characters per second (CPS). </a:t>
            </a:r>
            <a:endParaRPr lang="en-US" sz="2400" dirty="0"/>
          </a:p>
        </p:txBody>
      </p:sp>
      <p:pic>
        <p:nvPicPr>
          <p:cNvPr id="5" name="Picture 4" descr="dmp.jpg"/>
          <p:cNvPicPr>
            <a:picLocks noChangeAspect="1"/>
          </p:cNvPicPr>
          <p:nvPr/>
        </p:nvPicPr>
        <p:blipFill>
          <a:blip r:embed="rId2"/>
          <a:stretch>
            <a:fillRect/>
          </a:stretch>
        </p:blipFill>
        <p:spPr>
          <a:xfrm>
            <a:off x="1600200" y="3886200"/>
            <a:ext cx="5943600" cy="2743200"/>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Objectives of the activity</a:t>
            </a:r>
            <a:endParaRPr lang="en-US" dirty="0"/>
          </a:p>
        </p:txBody>
      </p:sp>
      <p:sp>
        <p:nvSpPr>
          <p:cNvPr id="3" name="Content Placeholder 2"/>
          <p:cNvSpPr>
            <a:spLocks noGrp="1"/>
          </p:cNvSpPr>
          <p:nvPr>
            <p:ph sz="quarter" idx="1"/>
          </p:nvPr>
        </p:nvSpPr>
        <p:spPr/>
        <p:txBody>
          <a:bodyPr/>
          <a:lstStyle/>
          <a:p>
            <a:pPr>
              <a:buNone/>
            </a:pPr>
            <a:r>
              <a:rPr lang="en-US" dirty="0" smtClean="0"/>
              <a:t>After Completion of this activity Students will be able,</a:t>
            </a:r>
          </a:p>
          <a:p>
            <a:r>
              <a:rPr lang="en-US" dirty="0" smtClean="0"/>
              <a:t>To Easily identify the input/output devices</a:t>
            </a:r>
          </a:p>
          <a:p>
            <a:r>
              <a:rPr lang="en-US" dirty="0" smtClean="0"/>
              <a:t>To use various I/O Devices.</a:t>
            </a:r>
          </a:p>
          <a:p>
            <a:pPr>
              <a:buNone/>
            </a:pPr>
            <a:endParaRPr lang="en-US" dirty="0" smtClean="0"/>
          </a:p>
          <a:p>
            <a:endParaRPr lang="en-US" dirty="0"/>
          </a:p>
        </p:txBody>
      </p:sp>
      <p:sp>
        <p:nvSpPr>
          <p:cNvPr id="4" name="Slide Number Placeholder 3"/>
          <p:cNvSpPr>
            <a:spLocks noGrp="1"/>
          </p:cNvSpPr>
          <p:nvPr>
            <p:ph type="sldNum" sz="quarter" idx="12"/>
          </p:nvPr>
        </p:nvSpPr>
        <p:spPr/>
        <p:txBody>
          <a:bodyPr/>
          <a:lstStyle/>
          <a:p>
            <a:fld id="{B40E4A7E-91D2-4E83-80EB-068601A06BEE}"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Line Printer</a:t>
            </a:r>
            <a:endParaRPr lang="en-US" dirty="0"/>
          </a:p>
        </p:txBody>
      </p:sp>
      <p:sp>
        <p:nvSpPr>
          <p:cNvPr id="3" name="Slide Number Placeholder 2"/>
          <p:cNvSpPr>
            <a:spLocks noGrp="1"/>
          </p:cNvSpPr>
          <p:nvPr>
            <p:ph type="sldNum" sz="quarter" idx="12"/>
          </p:nvPr>
        </p:nvSpPr>
        <p:spPr/>
        <p:txBody>
          <a:bodyPr/>
          <a:lstStyle/>
          <a:p>
            <a:fld id="{B40E4A7E-91D2-4E83-80EB-068601A06BEE}" type="slidenum">
              <a:rPr lang="en-US" smtClean="0"/>
              <a:pPr/>
              <a:t>20</a:t>
            </a:fld>
            <a:endParaRPr lang="en-US"/>
          </a:p>
        </p:txBody>
      </p:sp>
      <p:sp>
        <p:nvSpPr>
          <p:cNvPr id="4" name="Content Placeholder 3"/>
          <p:cNvSpPr>
            <a:spLocks noGrp="1"/>
          </p:cNvSpPr>
          <p:nvPr>
            <p:ph sz="quarter" idx="1"/>
          </p:nvPr>
        </p:nvSpPr>
        <p:spPr/>
        <p:txBody>
          <a:bodyPr>
            <a:normAutofit/>
          </a:bodyPr>
          <a:lstStyle/>
          <a:p>
            <a:pPr algn="just"/>
            <a:r>
              <a:rPr lang="en-US" sz="2400" dirty="0" smtClean="0"/>
              <a:t>A line printer is generally used with large computer systems to produce text based data processing reports. </a:t>
            </a:r>
          </a:p>
          <a:p>
            <a:pPr algn="just"/>
            <a:r>
              <a:rPr lang="en-US" sz="2400" dirty="0" smtClean="0"/>
              <a:t>Line printers are high-speed printers with speeds ranging anywhere from 100 to about 3800 lines per minute.</a:t>
            </a:r>
            <a:endParaRPr lang="en-US" sz="2400" dirty="0"/>
          </a:p>
        </p:txBody>
      </p:sp>
      <p:pic>
        <p:nvPicPr>
          <p:cNvPr id="5" name="Picture 4" descr="LinePrinter1_s1.jpg"/>
          <p:cNvPicPr>
            <a:picLocks noChangeAspect="1"/>
          </p:cNvPicPr>
          <p:nvPr/>
        </p:nvPicPr>
        <p:blipFill>
          <a:blip r:embed="rId2"/>
          <a:stretch>
            <a:fillRect/>
          </a:stretch>
        </p:blipFill>
        <p:spPr>
          <a:xfrm>
            <a:off x="838200" y="3124200"/>
            <a:ext cx="7620000" cy="3276600"/>
          </a:xfrm>
          <a:prstGeom prst="rect">
            <a:avLst/>
          </a:prstGeom>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dirty="0" smtClean="0"/>
              <a:t>References:</a:t>
            </a:r>
            <a:endParaRPr lang="en-US" dirty="0"/>
          </a:p>
        </p:txBody>
      </p:sp>
      <p:sp>
        <p:nvSpPr>
          <p:cNvPr id="3" name="Content Placeholder 2"/>
          <p:cNvSpPr>
            <a:spLocks noGrp="1"/>
          </p:cNvSpPr>
          <p:nvPr>
            <p:ph sz="quarter" idx="1"/>
          </p:nvPr>
        </p:nvSpPr>
        <p:spPr/>
        <p:txBody>
          <a:bodyPr/>
          <a:lstStyle/>
          <a:p>
            <a:r>
              <a:rPr lang="en-US" dirty="0" smtClean="0">
                <a:hlinkClick r:id="rId2"/>
              </a:rPr>
              <a:t>http://prepare.icttrends.com/m/gold/textbooks/text-book-for-fundamentals-of-computer/computer-hardware-concept/</a:t>
            </a:r>
            <a:endParaRPr lang="en-US" dirty="0" smtClean="0"/>
          </a:p>
          <a:p>
            <a:r>
              <a:rPr lang="en-US" dirty="0" smtClean="0">
                <a:hlinkClick r:id="rId3"/>
              </a:rPr>
              <a:t>http://penta.com.au/keyboard-microsoft-c469_470_1196/microsoft-wired-dsktop-keyboard-and-mouse-600-apb-00018</a:t>
            </a:r>
            <a:endParaRPr lang="en-US" dirty="0" smtClean="0"/>
          </a:p>
          <a:p>
            <a:r>
              <a:rPr lang="en-US" dirty="0" smtClean="0">
                <a:hlinkClick r:id="rId4"/>
              </a:rPr>
              <a:t>http://www.docstoc.com/docs/49015520/Scanner-Parts-Scanner-Specifications---PDF</a:t>
            </a:r>
            <a:endParaRPr lang="en-US" dirty="0" smtClean="0"/>
          </a:p>
          <a:p>
            <a:endParaRPr lang="en-US" dirty="0"/>
          </a:p>
        </p:txBody>
      </p:sp>
      <p:sp>
        <p:nvSpPr>
          <p:cNvPr id="4" name="Slide Number Placeholder 3"/>
          <p:cNvSpPr>
            <a:spLocks noGrp="1"/>
          </p:cNvSpPr>
          <p:nvPr>
            <p:ph type="sldNum" sz="quarter" idx="12"/>
          </p:nvPr>
        </p:nvSpPr>
        <p:spPr/>
        <p:txBody>
          <a:bodyPr/>
          <a:lstStyle/>
          <a:p>
            <a:fld id="{B40E4A7E-91D2-4E83-80EB-068601A06BEE}" type="slidenum">
              <a:rPr lang="en-US" smtClean="0"/>
              <a:pPr/>
              <a:t>21</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INPUT DEVICES</a:t>
            </a:r>
            <a:endParaRPr lang="en-US" dirty="0"/>
          </a:p>
        </p:txBody>
      </p:sp>
      <p:sp>
        <p:nvSpPr>
          <p:cNvPr id="3" name="Content Placeholder 2"/>
          <p:cNvSpPr>
            <a:spLocks noGrp="1"/>
          </p:cNvSpPr>
          <p:nvPr>
            <p:ph sz="quarter" idx="1"/>
          </p:nvPr>
        </p:nvSpPr>
        <p:spPr/>
        <p:txBody>
          <a:bodyPr/>
          <a:lstStyle/>
          <a:p>
            <a:pPr>
              <a:buNone/>
            </a:pPr>
            <a:r>
              <a:rPr lang="en-US" sz="3200" dirty="0" smtClean="0"/>
              <a:t>What is an INPUT DEVICE ?</a:t>
            </a:r>
          </a:p>
          <a:p>
            <a:pPr algn="just">
              <a:buFont typeface="Wingdings" pitchFamily="2" charset="2"/>
              <a:buChar char="Ø"/>
            </a:pPr>
            <a:r>
              <a:rPr lang="en-US" dirty="0" smtClean="0"/>
              <a:t>Entering data or instructions into a computer is    called input. Therefore, an input device is a device which enters data or instructions into a computer.</a:t>
            </a:r>
          </a:p>
          <a:p>
            <a:pPr algn="just">
              <a:buNone/>
            </a:pPr>
            <a:endParaRPr lang="en-US" dirty="0" smtClean="0"/>
          </a:p>
          <a:p>
            <a:pPr algn="just">
              <a:buFont typeface="Wingdings" pitchFamily="2" charset="2"/>
              <a:buChar char="Ø"/>
            </a:pPr>
            <a:r>
              <a:rPr lang="en-US" dirty="0" smtClean="0"/>
              <a:t>Input devices are necessary to convert data into a form which can be understood by computer.</a:t>
            </a:r>
          </a:p>
          <a:p>
            <a:pPr algn="just">
              <a:buNone/>
            </a:pPr>
            <a:endParaRPr lang="en-US" dirty="0" smtClean="0"/>
          </a:p>
          <a:p>
            <a:pPr>
              <a:buNone/>
            </a:pPr>
            <a:endParaRPr lang="en-US" dirty="0"/>
          </a:p>
        </p:txBody>
      </p:sp>
      <p:sp>
        <p:nvSpPr>
          <p:cNvPr id="4" name="Slide Number Placeholder 3"/>
          <p:cNvSpPr>
            <a:spLocks noGrp="1"/>
          </p:cNvSpPr>
          <p:nvPr>
            <p:ph type="sldNum" sz="quarter" idx="12"/>
          </p:nvPr>
        </p:nvSpPr>
        <p:spPr/>
        <p:txBody>
          <a:bodyPr/>
          <a:lstStyle/>
          <a:p>
            <a:fld id="{B40E4A7E-91D2-4E83-80EB-068601A06BEE}" type="slidenum">
              <a:rPr lang="en-US" smtClean="0"/>
              <a:pPr/>
              <a:t>3</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dirty="0" smtClean="0"/>
              <a:t>Some input devices :</a:t>
            </a:r>
            <a:endParaRPr lang="en-US" dirty="0"/>
          </a:p>
        </p:txBody>
      </p:sp>
      <p:sp>
        <p:nvSpPr>
          <p:cNvPr id="3" name="Slide Number Placeholder 2"/>
          <p:cNvSpPr>
            <a:spLocks noGrp="1"/>
          </p:cNvSpPr>
          <p:nvPr>
            <p:ph type="sldNum" sz="quarter" idx="12"/>
          </p:nvPr>
        </p:nvSpPr>
        <p:spPr/>
        <p:txBody>
          <a:bodyPr/>
          <a:lstStyle/>
          <a:p>
            <a:fld id="{B40E4A7E-91D2-4E83-80EB-068601A06BEE}" type="slidenum">
              <a:rPr lang="en-US" smtClean="0"/>
              <a:pPr/>
              <a:t>4</a:t>
            </a:fld>
            <a:endParaRPr lang="en-US"/>
          </a:p>
        </p:txBody>
      </p:sp>
      <p:pic>
        <p:nvPicPr>
          <p:cNvPr id="1026" name="Picture 2" descr="C:\Users\acer\Desktop\input-unit-devices.jpg"/>
          <p:cNvPicPr>
            <a:picLocks noGrp="1" noChangeAspect="1" noChangeArrowheads="1"/>
          </p:cNvPicPr>
          <p:nvPr>
            <p:ph sz="quarter" idx="1"/>
          </p:nvPr>
        </p:nvPicPr>
        <p:blipFill>
          <a:blip r:embed="rId2"/>
          <a:srcRect/>
          <a:stretch>
            <a:fillRect/>
          </a:stretch>
        </p:blipFill>
        <p:spPr bwMode="auto">
          <a:xfrm>
            <a:off x="685800" y="1600200"/>
            <a:ext cx="7924800" cy="4876800"/>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Keyboard</a:t>
            </a:r>
            <a:endParaRPr lang="en-US" dirty="0"/>
          </a:p>
        </p:txBody>
      </p:sp>
      <p:sp>
        <p:nvSpPr>
          <p:cNvPr id="3" name="Slide Number Placeholder 2"/>
          <p:cNvSpPr>
            <a:spLocks noGrp="1"/>
          </p:cNvSpPr>
          <p:nvPr>
            <p:ph type="sldNum" sz="quarter" idx="12"/>
          </p:nvPr>
        </p:nvSpPr>
        <p:spPr/>
        <p:txBody>
          <a:bodyPr/>
          <a:lstStyle/>
          <a:p>
            <a:fld id="{B40E4A7E-91D2-4E83-80EB-068601A06BEE}" type="slidenum">
              <a:rPr lang="en-US" smtClean="0"/>
              <a:pPr/>
              <a:t>5</a:t>
            </a:fld>
            <a:endParaRPr lang="en-US"/>
          </a:p>
        </p:txBody>
      </p:sp>
      <p:sp>
        <p:nvSpPr>
          <p:cNvPr id="4" name="Content Placeholder 3"/>
          <p:cNvSpPr>
            <a:spLocks noGrp="1"/>
          </p:cNvSpPr>
          <p:nvPr>
            <p:ph sz="quarter" idx="1"/>
          </p:nvPr>
        </p:nvSpPr>
        <p:spPr/>
        <p:txBody>
          <a:bodyPr/>
          <a:lstStyle/>
          <a:p>
            <a:r>
              <a:rPr lang="en-US" dirty="0" smtClean="0"/>
              <a:t>A keyboard is the most common input device.</a:t>
            </a:r>
          </a:p>
          <a:p>
            <a:r>
              <a:rPr lang="en-US" dirty="0" smtClean="0"/>
              <a:t>The keyboard in most common use is the QWERTY board.</a:t>
            </a:r>
          </a:p>
          <a:p>
            <a:r>
              <a:rPr lang="en-US" dirty="0" smtClean="0"/>
              <a:t>Generally standard keyboard has 104 keys. </a:t>
            </a:r>
          </a:p>
        </p:txBody>
      </p:sp>
      <p:pic>
        <p:nvPicPr>
          <p:cNvPr id="2050" name="Picture 2" descr="C:\Users\acer\Desktop\keyboard.jpg"/>
          <p:cNvPicPr>
            <a:picLocks noChangeAspect="1" noChangeArrowheads="1"/>
          </p:cNvPicPr>
          <p:nvPr/>
        </p:nvPicPr>
        <p:blipFill>
          <a:blip r:embed="rId2" cstate="print"/>
          <a:srcRect/>
          <a:stretch>
            <a:fillRect/>
          </a:stretch>
        </p:blipFill>
        <p:spPr bwMode="auto">
          <a:xfrm>
            <a:off x="304800" y="3657600"/>
            <a:ext cx="8534400" cy="2667000"/>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Parts of Keyboard</a:t>
            </a:r>
            <a:endParaRPr lang="en-US" dirty="0"/>
          </a:p>
        </p:txBody>
      </p:sp>
      <p:sp>
        <p:nvSpPr>
          <p:cNvPr id="3" name="Slide Number Placeholder 2"/>
          <p:cNvSpPr>
            <a:spLocks noGrp="1"/>
          </p:cNvSpPr>
          <p:nvPr>
            <p:ph type="sldNum" sz="quarter" idx="12"/>
          </p:nvPr>
        </p:nvSpPr>
        <p:spPr/>
        <p:txBody>
          <a:bodyPr/>
          <a:lstStyle/>
          <a:p>
            <a:fld id="{B40E4A7E-91D2-4E83-80EB-068601A06BEE}" type="slidenum">
              <a:rPr lang="en-US" smtClean="0"/>
              <a:pPr/>
              <a:t>6</a:t>
            </a:fld>
            <a:endParaRPr lang="en-US"/>
          </a:p>
        </p:txBody>
      </p:sp>
      <p:pic>
        <p:nvPicPr>
          <p:cNvPr id="4098" name="Picture 2" descr="C:\Users\acer\Desktop\computer_keyboard.jpg"/>
          <p:cNvPicPr>
            <a:picLocks noGrp="1" noChangeAspect="1" noChangeArrowheads="1"/>
          </p:cNvPicPr>
          <p:nvPr>
            <p:ph sz="quarter" idx="1"/>
          </p:nvPr>
        </p:nvPicPr>
        <p:blipFill>
          <a:blip r:embed="rId2"/>
          <a:srcRect/>
          <a:stretch>
            <a:fillRect/>
          </a:stretch>
        </p:blipFill>
        <p:spPr bwMode="auto">
          <a:xfrm>
            <a:off x="304800" y="1600200"/>
            <a:ext cx="8458200" cy="4724400"/>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Mouse</a:t>
            </a:r>
            <a:endParaRPr lang="en-US" dirty="0"/>
          </a:p>
        </p:txBody>
      </p:sp>
      <p:sp>
        <p:nvSpPr>
          <p:cNvPr id="3" name="Slide Number Placeholder 2"/>
          <p:cNvSpPr>
            <a:spLocks noGrp="1"/>
          </p:cNvSpPr>
          <p:nvPr>
            <p:ph type="sldNum" sz="quarter" idx="12"/>
          </p:nvPr>
        </p:nvSpPr>
        <p:spPr/>
        <p:txBody>
          <a:bodyPr/>
          <a:lstStyle/>
          <a:p>
            <a:fld id="{B40E4A7E-91D2-4E83-80EB-068601A06BEE}" type="slidenum">
              <a:rPr lang="en-US" smtClean="0"/>
              <a:pPr/>
              <a:t>7</a:t>
            </a:fld>
            <a:endParaRPr lang="en-US"/>
          </a:p>
        </p:txBody>
      </p:sp>
      <p:sp>
        <p:nvSpPr>
          <p:cNvPr id="4" name="Content Placeholder 3"/>
          <p:cNvSpPr>
            <a:spLocks noGrp="1"/>
          </p:cNvSpPr>
          <p:nvPr>
            <p:ph sz="quarter" idx="1"/>
          </p:nvPr>
        </p:nvSpPr>
        <p:spPr/>
        <p:txBody>
          <a:bodyPr>
            <a:normAutofit/>
          </a:bodyPr>
          <a:lstStyle/>
          <a:p>
            <a:pPr algn="just"/>
            <a:r>
              <a:rPr lang="en-US" dirty="0" smtClean="0"/>
              <a:t>The mouse is a small device used to point to a particular place on the screen and select in order to perform one or more actions.</a:t>
            </a:r>
          </a:p>
          <a:p>
            <a:pPr algn="just"/>
            <a:r>
              <a:rPr lang="en-US" dirty="0" smtClean="0"/>
              <a:t> It can be used to select menu  commands, size windows, start programs etc. </a:t>
            </a:r>
          </a:p>
        </p:txBody>
      </p:sp>
      <p:pic>
        <p:nvPicPr>
          <p:cNvPr id="5124" name="Picture 4" descr="C:\Users\acer\Desktop\811computer_mouse.jpg"/>
          <p:cNvPicPr>
            <a:picLocks noChangeAspect="1" noChangeArrowheads="1"/>
          </p:cNvPicPr>
          <p:nvPr/>
        </p:nvPicPr>
        <p:blipFill>
          <a:blip r:embed="rId2" cstate="print"/>
          <a:srcRect/>
          <a:stretch>
            <a:fillRect/>
          </a:stretch>
        </p:blipFill>
        <p:spPr bwMode="auto">
          <a:xfrm>
            <a:off x="3581400" y="4495800"/>
            <a:ext cx="2133600" cy="1423987"/>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Mouse</a:t>
            </a:r>
            <a:endParaRPr lang="en-US" dirty="0"/>
          </a:p>
        </p:txBody>
      </p:sp>
      <p:sp>
        <p:nvSpPr>
          <p:cNvPr id="3" name="Slide Number Placeholder 2"/>
          <p:cNvSpPr>
            <a:spLocks noGrp="1"/>
          </p:cNvSpPr>
          <p:nvPr>
            <p:ph type="sldNum" sz="quarter" idx="12"/>
          </p:nvPr>
        </p:nvSpPr>
        <p:spPr/>
        <p:txBody>
          <a:bodyPr/>
          <a:lstStyle/>
          <a:p>
            <a:fld id="{B40E4A7E-91D2-4E83-80EB-068601A06BEE}" type="slidenum">
              <a:rPr lang="en-US" smtClean="0"/>
              <a:pPr/>
              <a:t>8</a:t>
            </a:fld>
            <a:endParaRPr lang="en-US"/>
          </a:p>
        </p:txBody>
      </p:sp>
      <p:sp>
        <p:nvSpPr>
          <p:cNvPr id="4" name="Content Placeholder 3"/>
          <p:cNvSpPr>
            <a:spLocks noGrp="1"/>
          </p:cNvSpPr>
          <p:nvPr>
            <p:ph sz="quarter" idx="1"/>
          </p:nvPr>
        </p:nvSpPr>
        <p:spPr/>
        <p:txBody>
          <a:bodyPr>
            <a:normAutofit fontScale="92500" lnSpcReduction="10000"/>
          </a:bodyPr>
          <a:lstStyle/>
          <a:p>
            <a:pPr>
              <a:buNone/>
            </a:pPr>
            <a:r>
              <a:rPr lang="en-US" dirty="0" smtClean="0"/>
              <a:t>   Mouse Actions </a:t>
            </a:r>
          </a:p>
          <a:p>
            <a:r>
              <a:rPr lang="en-US" b="1" dirty="0" smtClean="0"/>
              <a:t>Left Click : </a:t>
            </a:r>
            <a:r>
              <a:rPr lang="en-US" dirty="0" smtClean="0"/>
              <a:t>Used to select an item. </a:t>
            </a:r>
          </a:p>
          <a:p>
            <a:r>
              <a:rPr lang="en-US" b="1" dirty="0" smtClean="0"/>
              <a:t>Double Click : </a:t>
            </a:r>
            <a:r>
              <a:rPr lang="en-US" dirty="0" smtClean="0"/>
              <a:t>Used to start a program or open a file. </a:t>
            </a:r>
          </a:p>
          <a:p>
            <a:r>
              <a:rPr lang="en-US" b="1" dirty="0" smtClean="0"/>
              <a:t>Right Click : </a:t>
            </a:r>
            <a:r>
              <a:rPr lang="en-US" dirty="0" smtClean="0"/>
              <a:t>Usually used to display a set of commands. </a:t>
            </a:r>
          </a:p>
          <a:p>
            <a:r>
              <a:rPr lang="en-US" b="1" dirty="0" smtClean="0"/>
              <a:t>Drag and Drop : </a:t>
            </a:r>
            <a:r>
              <a:rPr lang="en-US" dirty="0" smtClean="0"/>
              <a:t>It allows you to select and move an item from one location to  another. To achieve this place the cursor over an item on the screen, click the left  mouse button and while holding the button down move the cursor to where you want  to place the item, and then release it.</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Parts of Mouse</a:t>
            </a:r>
            <a:endParaRPr lang="en-US" dirty="0"/>
          </a:p>
        </p:txBody>
      </p:sp>
      <p:sp>
        <p:nvSpPr>
          <p:cNvPr id="3" name="Slide Number Placeholder 2"/>
          <p:cNvSpPr>
            <a:spLocks noGrp="1"/>
          </p:cNvSpPr>
          <p:nvPr>
            <p:ph type="sldNum" sz="quarter" idx="12"/>
          </p:nvPr>
        </p:nvSpPr>
        <p:spPr/>
        <p:txBody>
          <a:bodyPr/>
          <a:lstStyle/>
          <a:p>
            <a:fld id="{B40E4A7E-91D2-4E83-80EB-068601A06BEE}" type="slidenum">
              <a:rPr lang="en-US" smtClean="0"/>
              <a:pPr/>
              <a:t>9</a:t>
            </a:fld>
            <a:endParaRPr lang="en-US"/>
          </a:p>
        </p:txBody>
      </p:sp>
      <p:pic>
        <p:nvPicPr>
          <p:cNvPr id="3074" name="Picture 2" descr="C:\Users\acer\Desktop\mouse.jpg"/>
          <p:cNvPicPr>
            <a:picLocks noGrp="1" noChangeAspect="1" noChangeArrowheads="1"/>
          </p:cNvPicPr>
          <p:nvPr>
            <p:ph sz="quarter" idx="1"/>
          </p:nvPr>
        </p:nvPicPr>
        <p:blipFill>
          <a:blip r:embed="rId2"/>
          <a:srcRect/>
          <a:stretch>
            <a:fillRect/>
          </a:stretch>
        </p:blipFill>
        <p:spPr bwMode="auto">
          <a:xfrm>
            <a:off x="457200" y="1527174"/>
            <a:ext cx="8305800" cy="5026026"/>
          </a:xfrm>
          <a:prstGeom prst="rect">
            <a:avLst/>
          </a:prstGeom>
          <a:noFill/>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177</TotalTime>
  <Words>690</Words>
  <Application>Microsoft Office PowerPoint</Application>
  <PresentationFormat>On-screen Show (4:3)</PresentationFormat>
  <Paragraphs>90</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Civic</vt:lpstr>
      <vt:lpstr>BRIDGE COURSE of INFORMATION &amp; COMMUNICATION  TECHNOLOGY</vt:lpstr>
      <vt:lpstr>Objectives of the activity</vt:lpstr>
      <vt:lpstr>INPUT DEVICES</vt:lpstr>
      <vt:lpstr>Some input devices :</vt:lpstr>
      <vt:lpstr>Keyboard</vt:lpstr>
      <vt:lpstr>Parts of Keyboard</vt:lpstr>
      <vt:lpstr>Mouse</vt:lpstr>
      <vt:lpstr>Mouse</vt:lpstr>
      <vt:lpstr>Parts of Mouse</vt:lpstr>
      <vt:lpstr>Scanner</vt:lpstr>
      <vt:lpstr>Parts Of Scanner</vt:lpstr>
      <vt:lpstr>OUTPUT DEVICES</vt:lpstr>
      <vt:lpstr>Some Output Devices:</vt:lpstr>
      <vt:lpstr>Monitor</vt:lpstr>
      <vt:lpstr>Monitor</vt:lpstr>
      <vt:lpstr>Printer</vt:lpstr>
      <vt:lpstr>Laser Printer</vt:lpstr>
      <vt:lpstr>Ink Jet Printer</vt:lpstr>
      <vt:lpstr>Dot Matrix Printer</vt:lpstr>
      <vt:lpstr>Line Printer</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BRIDGE COURSE of INFORMATION &amp; COMMUNICATION  TECHNOLOGY</dc:title>
  <dc:creator>acer</dc:creator>
  <cp:lastModifiedBy>a</cp:lastModifiedBy>
  <cp:revision>103</cp:revision>
  <dcterms:created xsi:type="dcterms:W3CDTF">2013-07-09T08:04:34Z</dcterms:created>
  <dcterms:modified xsi:type="dcterms:W3CDTF">2013-07-10T06:34:29Z</dcterms:modified>
</cp:coreProperties>
</file>